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16"/>
  </p:notesMasterIdLst>
  <p:sldIdLst>
    <p:sldId id="297" r:id="rId2"/>
    <p:sldId id="306" r:id="rId3"/>
    <p:sldId id="307" r:id="rId4"/>
    <p:sldId id="309" r:id="rId5"/>
    <p:sldId id="317" r:id="rId6"/>
    <p:sldId id="308" r:id="rId7"/>
    <p:sldId id="314" r:id="rId8"/>
    <p:sldId id="318" r:id="rId9"/>
    <p:sldId id="310" r:id="rId10"/>
    <p:sldId id="311" r:id="rId11"/>
    <p:sldId id="319" r:id="rId12"/>
    <p:sldId id="320" r:id="rId13"/>
    <p:sldId id="312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89B1"/>
    <a:srgbClr val="C0CF3A"/>
    <a:srgbClr val="8AB833"/>
    <a:srgbClr val="D2E7A9"/>
    <a:srgbClr val="66B453"/>
    <a:srgbClr val="549E39"/>
    <a:srgbClr val="F9F9F9"/>
    <a:srgbClr val="FBF23F"/>
    <a:srgbClr val="D2A000"/>
    <a:srgbClr val="4AB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1350" y="2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25/05/2015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01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057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25224"/>
            <a:ext cx="7766431" cy="1038199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1" y="76029"/>
            <a:ext cx="976469" cy="91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782156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76"/>
            <a:ext cx="9144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330036" y="4447571"/>
            <a:ext cx="6483927" cy="110549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6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Golazo! </a:t>
            </a:r>
          </a:p>
        </p:txBody>
      </p:sp>
      <p:sp>
        <p:nvSpPr>
          <p:cNvPr id="10" name="Left Bracket"/>
          <p:cNvSpPr txBox="1"/>
          <p:nvPr/>
        </p:nvSpPr>
        <p:spPr>
          <a:xfrm>
            <a:off x="3999797" y="4229636"/>
            <a:ext cx="567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532711" y="4229636"/>
            <a:ext cx="567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348739" y="5432457"/>
            <a:ext cx="6567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/>
              <a:t>Una nueva forma de gestionar tus torneos</a:t>
            </a:r>
            <a:endParaRPr lang="es-ES" sz="24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38" y="1143185"/>
            <a:ext cx="4321529" cy="2963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707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44444E-6 L -0.30955 0.0055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86" y="27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31979 -0.0055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90" y="-2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8" name="Grupo 7"/>
          <p:cNvGrpSpPr/>
          <p:nvPr/>
        </p:nvGrpSpPr>
        <p:grpSpPr>
          <a:xfrm>
            <a:off x="2577239" y="2581321"/>
            <a:ext cx="2017431" cy="2592406"/>
            <a:chOff x="2577239" y="2581321"/>
            <a:chExt cx="2017431" cy="2592406"/>
          </a:xfrm>
        </p:grpSpPr>
        <p:grpSp>
          <p:nvGrpSpPr>
            <p:cNvPr id="12" name="Group 15"/>
            <p:cNvGrpSpPr/>
            <p:nvPr/>
          </p:nvGrpSpPr>
          <p:grpSpPr>
            <a:xfrm>
              <a:off x="2577239" y="2581321"/>
              <a:ext cx="2017431" cy="2592406"/>
              <a:chOff x="7658100" y="5626099"/>
              <a:chExt cx="4370298" cy="5791202"/>
            </a:xfrm>
          </p:grpSpPr>
          <p:sp>
            <p:nvSpPr>
              <p:cNvPr id="13" name="Shape 820"/>
              <p:cNvSpPr/>
              <p:nvPr/>
            </p:nvSpPr>
            <p:spPr>
              <a:xfrm>
                <a:off x="7697036" y="5626099"/>
                <a:ext cx="4331362" cy="5791202"/>
              </a:xfrm>
              <a:prstGeom prst="roundRect">
                <a:avLst>
                  <a:gd name="adj" fmla="val 3282"/>
                </a:avLst>
              </a:prstGeom>
              <a:solidFill>
                <a:schemeClr val="accent5"/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000"/>
              </a:p>
            </p:txBody>
          </p:sp>
          <p:sp>
            <p:nvSpPr>
              <p:cNvPr id="14" name="Shape 821"/>
              <p:cNvSpPr/>
              <p:nvPr/>
            </p:nvSpPr>
            <p:spPr>
              <a:xfrm>
                <a:off x="8795244" y="6014885"/>
                <a:ext cx="2111304" cy="618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4000" spc="79">
                    <a:solidFill>
                      <a:srgbClr val="FFFFFF"/>
                    </a:solidFill>
                    <a:latin typeface="Oswald Regular"/>
                    <a:ea typeface="Oswald Regular"/>
                    <a:cs typeface="Oswald Regular"/>
                    <a:sym typeface="Oswald Regular"/>
                  </a:defRPr>
                </a:lvl1pPr>
              </a:lstStyle>
              <a:p>
                <a:pPr lvl="0" algn="ctr">
                  <a:defRPr sz="1800" spc="0">
                    <a:solidFill>
                      <a:srgbClr val="000000"/>
                    </a:solidFill>
                  </a:defRPr>
                </a:pPr>
                <a:r>
                  <a:rPr lang="es-ES" sz="1800" dirty="0" smtClean="0">
                    <a:solidFill>
                      <a:schemeClr val="bg1"/>
                    </a:solidFill>
                  </a:rPr>
                  <a:t>Back-</a:t>
                </a:r>
                <a:r>
                  <a:rPr lang="es-ES" sz="1800" dirty="0" err="1" smtClean="0">
                    <a:solidFill>
                      <a:schemeClr val="bg1"/>
                    </a:solidFill>
                  </a:rPr>
                  <a:t>end</a:t>
                </a:r>
                <a:endParaRPr sz="1800" spc="7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Shape 827"/>
              <p:cNvSpPr/>
              <p:nvPr/>
            </p:nvSpPr>
            <p:spPr>
              <a:xfrm>
                <a:off x="7658100" y="6934200"/>
                <a:ext cx="4360817" cy="1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>
                  <a:ln>
                    <a:solidFill>
                      <a:schemeClr val="tx1">
                        <a:lumMod val="95000"/>
                      </a:schemeClr>
                    </a:solidFill>
                  </a:ln>
                </a:endParaRPr>
              </a:p>
            </p:txBody>
          </p:sp>
        </p:grpSp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9442" y="3479840"/>
              <a:ext cx="792912" cy="7929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0" name="Picture 2" descr="http://thomaslarock.com/wp-content/uploads/2011/12/SQL-Server-201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234" y="4201543"/>
              <a:ext cx="909774" cy="747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http://3.bp.blogspot.com/-I4H3cd6ajoA/TnPMKUuDoWI/AAAAAAAAAE8/mRNgSBUyXFI/s1600/C_Shar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15" y="3284003"/>
              <a:ext cx="783011" cy="783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o 6"/>
          <p:cNvGrpSpPr/>
          <p:nvPr/>
        </p:nvGrpSpPr>
        <p:grpSpPr>
          <a:xfrm>
            <a:off x="536856" y="2581321"/>
            <a:ext cx="2014519" cy="2592406"/>
            <a:chOff x="536856" y="2581321"/>
            <a:chExt cx="2014519" cy="2592406"/>
          </a:xfrm>
        </p:grpSpPr>
        <p:grpSp>
          <p:nvGrpSpPr>
            <p:cNvPr id="3" name="Group 6"/>
            <p:cNvGrpSpPr/>
            <p:nvPr/>
          </p:nvGrpSpPr>
          <p:grpSpPr>
            <a:xfrm>
              <a:off x="536856" y="2581321"/>
              <a:ext cx="2014519" cy="2592406"/>
              <a:chOff x="3006728" y="5626099"/>
              <a:chExt cx="4363989" cy="5791202"/>
            </a:xfrm>
          </p:grpSpPr>
          <p:sp>
            <p:nvSpPr>
              <p:cNvPr id="4" name="Shape 811"/>
              <p:cNvSpPr/>
              <p:nvPr/>
            </p:nvSpPr>
            <p:spPr>
              <a:xfrm>
                <a:off x="3006728" y="5626099"/>
                <a:ext cx="4344063" cy="5791202"/>
              </a:xfrm>
              <a:prstGeom prst="roundRect">
                <a:avLst>
                  <a:gd name="adj" fmla="val 3273"/>
                </a:avLst>
              </a:prstGeom>
              <a:solidFill>
                <a:schemeClr val="accent3"/>
              </a:solidFill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000"/>
              </a:p>
            </p:txBody>
          </p:sp>
          <p:sp>
            <p:nvSpPr>
              <p:cNvPr id="5" name="Shape 812"/>
              <p:cNvSpPr/>
              <p:nvPr/>
            </p:nvSpPr>
            <p:spPr>
              <a:xfrm>
                <a:off x="4045532" y="6014885"/>
                <a:ext cx="2254648" cy="618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4000" spc="79">
                    <a:solidFill>
                      <a:srgbClr val="FFFFFF"/>
                    </a:solidFill>
                    <a:latin typeface="Oswald Regular"/>
                    <a:ea typeface="Oswald Regular"/>
                    <a:cs typeface="Oswald Regular"/>
                    <a:sym typeface="Oswald Regular"/>
                  </a:defRPr>
                </a:lvl1pPr>
              </a:lstStyle>
              <a:p>
                <a:pPr lvl="0" algn="ctr">
                  <a:defRPr sz="1800" spc="0">
                    <a:solidFill>
                      <a:srgbClr val="000000"/>
                    </a:solidFill>
                  </a:defRPr>
                </a:pPr>
                <a:r>
                  <a:rPr lang="es-ES" sz="1800" dirty="0" smtClean="0">
                    <a:solidFill>
                      <a:schemeClr val="bg1"/>
                    </a:solidFill>
                  </a:rPr>
                  <a:t>Front</a:t>
                </a:r>
                <a:r>
                  <a:rPr lang="es-ES" sz="1800" spc="79" dirty="0" smtClean="0">
                    <a:solidFill>
                      <a:schemeClr val="bg1"/>
                    </a:solidFill>
                  </a:rPr>
                  <a:t>-</a:t>
                </a:r>
                <a:r>
                  <a:rPr lang="es-ES" sz="1800" spc="79" dirty="0" err="1" smtClean="0">
                    <a:solidFill>
                      <a:schemeClr val="bg1"/>
                    </a:solidFill>
                  </a:rPr>
                  <a:t>end</a:t>
                </a:r>
                <a:endParaRPr sz="1800" spc="79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Shape 818"/>
              <p:cNvSpPr/>
              <p:nvPr/>
            </p:nvSpPr>
            <p:spPr>
              <a:xfrm>
                <a:off x="3009899" y="6959600"/>
                <a:ext cx="4360818" cy="1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00"/>
              </a:p>
            </p:txBody>
          </p:sp>
        </p:grpSp>
        <p:pic>
          <p:nvPicPr>
            <p:cNvPr id="42" name="Picture 6" descr="http://www.knowledgeshine.com/wp-content/themes/ks/images/logo/mixed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60"/>
            <a:stretch/>
          </p:blipFill>
          <p:spPr bwMode="auto">
            <a:xfrm>
              <a:off x="806692" y="3254910"/>
              <a:ext cx="1308949" cy="78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http://www.knowledgeshine.com/wp-content/themes/ks/images/logo/mixed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76"/>
            <a:stretch/>
          </p:blipFill>
          <p:spPr bwMode="auto">
            <a:xfrm>
              <a:off x="582181" y="3908790"/>
              <a:ext cx="1933727" cy="1106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upo 16"/>
          <p:cNvGrpSpPr/>
          <p:nvPr/>
        </p:nvGrpSpPr>
        <p:grpSpPr>
          <a:xfrm>
            <a:off x="4587991" y="2580814"/>
            <a:ext cx="2086770" cy="2592407"/>
            <a:chOff x="4587991" y="2580814"/>
            <a:chExt cx="2086770" cy="2592407"/>
          </a:xfrm>
        </p:grpSpPr>
        <p:grpSp>
          <p:nvGrpSpPr>
            <p:cNvPr id="9" name="Grupo 8"/>
            <p:cNvGrpSpPr/>
            <p:nvPr/>
          </p:nvGrpSpPr>
          <p:grpSpPr>
            <a:xfrm>
              <a:off x="4643425" y="2580814"/>
              <a:ext cx="2031336" cy="2592407"/>
              <a:chOff x="4643425" y="2580814"/>
              <a:chExt cx="2031336" cy="2592407"/>
            </a:xfrm>
          </p:grpSpPr>
          <p:grpSp>
            <p:nvGrpSpPr>
              <p:cNvPr id="21" name="Group 24"/>
              <p:cNvGrpSpPr/>
              <p:nvPr/>
            </p:nvGrpSpPr>
            <p:grpSpPr>
              <a:xfrm>
                <a:off x="4643425" y="2580814"/>
                <a:ext cx="2031336" cy="2592407"/>
                <a:chOff x="12368296" y="5626099"/>
                <a:chExt cx="4400421" cy="5791202"/>
              </a:xfrm>
            </p:grpSpPr>
            <p:sp>
              <p:nvSpPr>
                <p:cNvPr id="22" name="Shape 829"/>
                <p:cNvSpPr/>
                <p:nvPr/>
              </p:nvSpPr>
              <p:spPr>
                <a:xfrm>
                  <a:off x="12368296" y="5626099"/>
                  <a:ext cx="4331361" cy="5791202"/>
                </a:xfrm>
                <a:prstGeom prst="roundRect">
                  <a:avLst>
                    <a:gd name="adj" fmla="val 3282"/>
                  </a:avLst>
                </a:prstGeom>
                <a:solidFill>
                  <a:schemeClr val="accent2"/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000"/>
                </a:p>
              </p:txBody>
            </p:sp>
            <p:sp>
              <p:nvSpPr>
                <p:cNvPr id="23" name="Shape 830"/>
                <p:cNvSpPr/>
                <p:nvPr/>
              </p:nvSpPr>
              <p:spPr>
                <a:xfrm>
                  <a:off x="13147219" y="6014883"/>
                  <a:ext cx="2719831" cy="6187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>
                  <a:lvl1pPr>
                    <a:defRPr sz="4000" spc="79">
                      <a:solidFill>
                        <a:srgbClr val="FFFFFF"/>
                      </a:solidFill>
                      <a:latin typeface="Oswald Regular"/>
                      <a:ea typeface="Oswald Regular"/>
                      <a:cs typeface="Oswald Regular"/>
                      <a:sym typeface="Oswald Regular"/>
                    </a:defRPr>
                  </a:lvl1pPr>
                </a:lstStyle>
                <a:p>
                  <a:pPr lvl="0" algn="ctr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800" spc="79" dirty="0" smtClean="0">
                      <a:solidFill>
                        <a:schemeClr val="bg1"/>
                      </a:solidFill>
                    </a:rPr>
                    <a:t>Versionado</a:t>
                  </a:r>
                  <a:endParaRPr sz="1800" spc="79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Shape 836"/>
                <p:cNvSpPr/>
                <p:nvPr/>
              </p:nvSpPr>
              <p:spPr>
                <a:xfrm>
                  <a:off x="12407899" y="6921500"/>
                  <a:ext cx="4360818" cy="1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</p:grpSp>
          <p:pic>
            <p:nvPicPr>
              <p:cNvPr id="44" name="Picture 8" descr="http://gamergate.ca/SoaSE/images/logos/turtoiseSVN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9118" y="3129200"/>
                <a:ext cx="1072343" cy="1072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0" descr="http://kinlane-productions.s3.amazonaws.com/google-project-hosting/google-project-hosting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4792" y="4074743"/>
                <a:ext cx="777524" cy="777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CuadroTexto 45"/>
            <p:cNvSpPr txBox="1"/>
            <p:nvPr/>
          </p:nvSpPr>
          <p:spPr>
            <a:xfrm>
              <a:off x="4587991" y="4820684"/>
              <a:ext cx="18808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/>
                <a:t>Google </a:t>
              </a:r>
              <a:r>
                <a:rPr lang="es-ES" sz="1400" dirty="0" err="1" smtClean="0"/>
                <a:t>Code</a:t>
              </a:r>
              <a:endParaRPr lang="es-ES" sz="1400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6492424" y="2580093"/>
            <a:ext cx="2217440" cy="2592407"/>
            <a:chOff x="6492424" y="2580093"/>
            <a:chExt cx="2217440" cy="2592407"/>
          </a:xfrm>
        </p:grpSpPr>
        <p:grpSp>
          <p:nvGrpSpPr>
            <p:cNvPr id="10" name="Grupo 9"/>
            <p:cNvGrpSpPr/>
            <p:nvPr/>
          </p:nvGrpSpPr>
          <p:grpSpPr>
            <a:xfrm>
              <a:off x="6694220" y="2580093"/>
              <a:ext cx="2015644" cy="2592407"/>
              <a:chOff x="6694220" y="2580093"/>
              <a:chExt cx="2015644" cy="2592407"/>
            </a:xfrm>
          </p:grpSpPr>
          <p:grpSp>
            <p:nvGrpSpPr>
              <p:cNvPr id="30" name="Group 33"/>
              <p:cNvGrpSpPr/>
              <p:nvPr/>
            </p:nvGrpSpPr>
            <p:grpSpPr>
              <a:xfrm>
                <a:off x="6694220" y="2580093"/>
                <a:ext cx="2013056" cy="2592407"/>
                <a:chOff x="17043400" y="5626099"/>
                <a:chExt cx="4360817" cy="5791202"/>
              </a:xfrm>
            </p:grpSpPr>
            <p:sp>
              <p:nvSpPr>
                <p:cNvPr id="31" name="Shape 838"/>
                <p:cNvSpPr/>
                <p:nvPr/>
              </p:nvSpPr>
              <p:spPr>
                <a:xfrm>
                  <a:off x="17052270" y="5626099"/>
                  <a:ext cx="4331362" cy="5791202"/>
                </a:xfrm>
                <a:prstGeom prst="roundRect">
                  <a:avLst>
                    <a:gd name="adj" fmla="val 3282"/>
                  </a:avLst>
                </a:prstGeom>
                <a:solidFill>
                  <a:schemeClr val="accent6"/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2000"/>
                </a:p>
              </p:txBody>
            </p:sp>
            <p:sp>
              <p:nvSpPr>
                <p:cNvPr id="32" name="Shape 839"/>
                <p:cNvSpPr/>
                <p:nvPr/>
              </p:nvSpPr>
              <p:spPr>
                <a:xfrm>
                  <a:off x="17568689" y="5685527"/>
                  <a:ext cx="3298521" cy="12375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>
                    <a:defRPr sz="4000" spc="79">
                      <a:solidFill>
                        <a:srgbClr val="FFFFFF"/>
                      </a:solidFill>
                      <a:latin typeface="Oswald Regular"/>
                      <a:ea typeface="Oswald Regular"/>
                      <a:cs typeface="Oswald Regular"/>
                      <a:sym typeface="Oswald Regular"/>
                    </a:defRPr>
                  </a:lvl1pPr>
                </a:lstStyle>
                <a:p>
                  <a:pPr lvl="0" algn="ctr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800" spc="79" dirty="0" smtClean="0">
                      <a:solidFill>
                        <a:schemeClr val="bg1"/>
                      </a:solidFill>
                    </a:rPr>
                    <a:t>Modelado y Análisis</a:t>
                  </a:r>
                  <a:endParaRPr sz="1800" spc="79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Shape 845"/>
                <p:cNvSpPr/>
                <p:nvPr/>
              </p:nvSpPr>
              <p:spPr>
                <a:xfrm>
                  <a:off x="17043400" y="6896100"/>
                  <a:ext cx="4360817" cy="1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</p:grpSp>
          <p:pic>
            <p:nvPicPr>
              <p:cNvPr id="47" name="Picture 16" descr="https://dwizeru.files.wordpress.com/2012/04/staruml5-0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7645" y="3233145"/>
                <a:ext cx="1425845" cy="680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2" descr="http://rocketdock.com/images/screenshots/SQL-Management-Studio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677" y="4001327"/>
                <a:ext cx="757814" cy="757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10" descr="http://www.logoeps.com/wp-content/uploads/2012/10/microsoft-office-2013-logo-vector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7049" y="3812890"/>
                <a:ext cx="1142815" cy="1142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CuadroTexto 48"/>
            <p:cNvSpPr txBox="1"/>
            <p:nvPr/>
          </p:nvSpPr>
          <p:spPr>
            <a:xfrm>
              <a:off x="6492424" y="4672709"/>
              <a:ext cx="176346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>SQL Management Studio</a:t>
              </a:r>
              <a:endParaRPr lang="es-ES" sz="1100" dirty="0"/>
            </a:p>
          </p:txBody>
        </p:sp>
      </p:grpSp>
      <p:pic>
        <p:nvPicPr>
          <p:cNvPr id="51" name="Imagen 50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0468" y="1615009"/>
            <a:ext cx="996349" cy="957429"/>
          </a:xfrm>
          <a:prstGeom prst="rect">
            <a:avLst/>
          </a:prstGeom>
        </p:spPr>
      </p:pic>
      <p:sp>
        <p:nvSpPr>
          <p:cNvPr id="52" name="Shape 547"/>
          <p:cNvSpPr/>
          <p:nvPr/>
        </p:nvSpPr>
        <p:spPr>
          <a:xfrm>
            <a:off x="3244940" y="1822358"/>
            <a:ext cx="520240" cy="433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/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9" name="Oval 5"/>
          <p:cNvSpPr/>
          <p:nvPr/>
        </p:nvSpPr>
        <p:spPr>
          <a:xfrm>
            <a:off x="7327832" y="1763396"/>
            <a:ext cx="628813" cy="587400"/>
          </a:xfrm>
          <a:prstGeom prst="ellipse">
            <a:avLst/>
          </a:prstGeom>
          <a:solidFill>
            <a:schemeClr val="accent6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rPr>
              <a:t>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FontAwesome" pitchFamily="2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7022" y="1664976"/>
            <a:ext cx="1084896" cy="9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Despliegue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4220492" y="1553172"/>
            <a:ext cx="4470400" cy="103326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11" y="2775165"/>
            <a:ext cx="1003327" cy="10033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89" y="2872237"/>
            <a:ext cx="828675" cy="8286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2895219"/>
            <a:ext cx="1104900" cy="1104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07" y="1679151"/>
            <a:ext cx="796999" cy="7969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94" y="1662005"/>
            <a:ext cx="814145" cy="81414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15" y="1686604"/>
            <a:ext cx="718600" cy="7186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8" y="1734562"/>
            <a:ext cx="685652" cy="6571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54" y="4788298"/>
            <a:ext cx="1305425" cy="13054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89" y="4525438"/>
            <a:ext cx="1535259" cy="915573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>
            <a:off x="5679335" y="3636155"/>
            <a:ext cx="877957" cy="101879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025015" y="3666916"/>
            <a:ext cx="1478" cy="858522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H="1">
            <a:off x="7601906" y="3700912"/>
            <a:ext cx="692930" cy="952478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H="1">
            <a:off x="3516912" y="5145196"/>
            <a:ext cx="2868930" cy="392724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230739" y="4788298"/>
            <a:ext cx="2199315" cy="16312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000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Servidor </a:t>
            </a:r>
          </a:p>
          <a:p>
            <a:r>
              <a:rPr lang="es-AR" sz="2000" dirty="0" smtClean="0">
                <a:solidFill>
                  <a:schemeClr val="tx1">
                    <a:lumMod val="95000"/>
                  </a:schemeClr>
                </a:solidFill>
              </a:rPr>
              <a:t>-Web</a:t>
            </a:r>
          </a:p>
          <a:p>
            <a:r>
              <a:rPr lang="es-AR" sz="2000" dirty="0" smtClean="0">
                <a:solidFill>
                  <a:schemeClr val="tx1">
                    <a:lumMod val="95000"/>
                  </a:schemeClr>
                </a:solidFill>
              </a:rPr>
              <a:t>-Aplicaciones</a:t>
            </a:r>
          </a:p>
          <a:p>
            <a:r>
              <a:rPr lang="es-AR" sz="2000" dirty="0" smtClean="0">
                <a:solidFill>
                  <a:schemeClr val="tx1">
                    <a:lumMod val="95000"/>
                  </a:schemeClr>
                </a:solidFill>
              </a:rPr>
              <a:t>-Base de Datos</a:t>
            </a:r>
          </a:p>
          <a:p>
            <a:r>
              <a:rPr lang="es-AR" sz="2000" dirty="0" smtClean="0">
                <a:solidFill>
                  <a:schemeClr val="tx1">
                    <a:lumMod val="95000"/>
                  </a:schemeClr>
                </a:solidFill>
              </a:rPr>
              <a:t>-Correo</a:t>
            </a:r>
            <a:endParaRPr lang="es-ES" sz="2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009426" y="1863074"/>
            <a:ext cx="2199315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000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Cliente Web</a:t>
            </a:r>
            <a:endParaRPr lang="es-ES" sz="20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066306" y="5468452"/>
            <a:ext cx="2199315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000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endParaRPr lang="es-ES" sz="2000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Conector recto 21"/>
          <p:cNvCxnSpPr/>
          <p:nvPr/>
        </p:nvCxnSpPr>
        <p:spPr>
          <a:xfrm>
            <a:off x="3977256" y="3856072"/>
            <a:ext cx="2408586" cy="932226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8" name="Picture 4" descr="http://iconizer.net/files/IconFinder_1/orig/Phon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790" y="3045172"/>
            <a:ext cx="1067961" cy="10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Despliegue</a:t>
            </a:r>
            <a:endParaRPr lang="es-ES" dirty="0"/>
          </a:p>
        </p:txBody>
      </p:sp>
      <p:pic>
        <p:nvPicPr>
          <p:cNvPr id="4" name="Picture 2" descr="Server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9" y="1046903"/>
            <a:ext cx="1928701" cy="19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261015"/>
              </p:ext>
            </p:extLst>
          </p:nvPr>
        </p:nvGraphicFramePr>
        <p:xfrm>
          <a:off x="584152" y="3202725"/>
          <a:ext cx="6883401" cy="277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406"/>
                <a:gridCol w="2382081"/>
                <a:gridCol w="1944914"/>
              </a:tblGrid>
              <a:tr h="423061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Recurso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Descripción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Total Anual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35912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</a:rPr>
                        <a:t>Hosting</a:t>
                      </a:r>
                      <a:r>
                        <a:rPr lang="es-ES" sz="1600" dirty="0">
                          <a:effectLst/>
                        </a:rPr>
                        <a:t> </a:t>
                      </a:r>
                      <a:r>
                        <a:rPr lang="es-ES" sz="1600" dirty="0" smtClean="0">
                          <a:effectLst/>
                        </a:rPr>
                        <a:t>Producción Inicial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$200 x Mes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$2.400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35912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Dominio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$200 x Año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$200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73987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Administración de Servidor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$200 x Mes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$2.400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35912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Gastos Extras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$150 x Mes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$1.800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  <a:tr h="35912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Total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</a:rPr>
                        <a:t> </a:t>
                      </a:r>
                      <a:endParaRPr lang="es-ES" sz="160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</a:rPr>
                        <a:t>$6.800</a:t>
                      </a:r>
                      <a:endParaRPr lang="es-ES" sz="1600" dirty="0">
                        <a:effectLst/>
                        <a:latin typeface="Calibri Light" panose="020F0302020204030204" pitchFamily="34" charset="0"/>
                        <a:ea typeface="SimSun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marL="99376" marR="99376" marT="0" marB="0"/>
                </a:tc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8491508" y="5496073"/>
            <a:ext cx="556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FontAwesome" pitchFamily="2" charset="0"/>
              </a:rPr>
              <a:t>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6" name="Oval 16"/>
          <p:cNvSpPr>
            <a:spLocks noChangeAspect="1"/>
          </p:cNvSpPr>
          <p:nvPr/>
        </p:nvSpPr>
        <p:spPr>
          <a:xfrm>
            <a:off x="8022487" y="6232626"/>
            <a:ext cx="469021" cy="4555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ontAwesome" pitchFamily="2" charset="0"/>
              </a:rPr>
              <a:t>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54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2906631" y="2974737"/>
            <a:ext cx="3166280" cy="1323439"/>
          </a:xfrm>
          <a:prstGeom prst="rect">
            <a:avLst/>
          </a:prstGeom>
          <a:solidFill>
            <a:srgbClr val="66B453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8000" dirty="0"/>
              <a:t>Fin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25227" y="44121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41954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3.7037E-7 L -0.14583 0.0064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1" y="32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12968 0.00694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3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/>
      <p:bldP spid="7" grpId="0"/>
      <p:bldP spid="7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Tema de Hoy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37314" y="2257802"/>
            <a:ext cx="7926531" cy="234241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72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Presentación </a:t>
            </a:r>
            <a:r>
              <a:rPr lang="es-AR" sz="7200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</a:t>
            </a:r>
            <a:endParaRPr lang="es-AR" sz="7200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Left Bracket"/>
          <p:cNvSpPr txBox="1"/>
          <p:nvPr/>
        </p:nvSpPr>
        <p:spPr>
          <a:xfrm>
            <a:off x="3639599" y="1741535"/>
            <a:ext cx="10807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6" name="Right Bracket"/>
          <p:cNvSpPr txBox="1"/>
          <p:nvPr/>
        </p:nvSpPr>
        <p:spPr>
          <a:xfrm>
            <a:off x="4706122" y="1741535"/>
            <a:ext cx="108074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0209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6 L -0.3349 -0.0076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-39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28698 0.00231 " pathEditMode="relative" rAng="0" ptsTypes="AA">
                                      <p:cBhvr>
                                        <p:cTn id="15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272257" y="1779677"/>
            <a:ext cx="3823162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¿</a:t>
            </a:r>
            <a:r>
              <a:rPr lang="en-US" sz="2800" b="1" noProof="0" dirty="0" err="1" smtClean="0">
                <a:solidFill>
                  <a:schemeClr val="accent1"/>
                </a:solidFill>
              </a:rPr>
              <a:t>Por</a:t>
            </a:r>
            <a:r>
              <a:rPr lang="en-US" sz="2800" b="1" noProof="0" dirty="0" smtClean="0">
                <a:solidFill>
                  <a:schemeClr val="accent1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accent1"/>
                </a:solidFill>
              </a:rPr>
              <a:t>qué</a:t>
            </a:r>
            <a:r>
              <a:rPr lang="en-US" sz="2800" b="1" noProof="0" dirty="0" smtClean="0">
                <a:solidFill>
                  <a:schemeClr val="accent1"/>
                </a:solidFill>
              </a:rPr>
              <a:t> </a:t>
            </a:r>
            <a:r>
              <a:rPr lang="en-US" sz="2800" b="1" noProof="0" dirty="0" smtClean="0">
                <a:solidFill>
                  <a:schemeClr val="accent1"/>
                </a:solidFill>
              </a:rPr>
              <a:t>QueGolazo?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329020" y="2226742"/>
            <a:ext cx="2997874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Contexto – Problemas - Objetivo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48880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284957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 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356468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438001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264804" y="3843724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Arquitectura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321567" y="4286757"/>
            <a:ext cx="2395727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Componentes, Módulos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430548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6207053" y="1779677"/>
            <a:ext cx="193001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Tecnología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6249068" y="2204270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Tecnología utilizada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5372797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6205384" y="2763194"/>
            <a:ext cx="1960473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Despliegue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6247399" y="3137944"/>
            <a:ext cx="2223089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Implementación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5371128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6216415" y="3792866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6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6267526" y="4192183"/>
            <a:ext cx="2202962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 del 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5382159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614897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130300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</a:t>
            </a:r>
            <a:r>
              <a:rPr lang="es-AR" dirty="0" err="1" smtClean="0"/>
              <a:t>QueGolazo</a:t>
            </a:r>
            <a:r>
              <a:rPr lang="es-AR" dirty="0" smtClean="0"/>
              <a:t>!</a:t>
            </a:r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</a:t>
            </a:r>
            <a:r>
              <a:rPr lang="es-AR" dirty="0" err="1" smtClean="0"/>
              <a:t>QueGolazo</a:t>
            </a:r>
            <a:r>
              <a:rPr lang="es-AR" dirty="0" smtClean="0"/>
              <a:t>!</a:t>
            </a:r>
            <a:r>
              <a:rPr lang="es-A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0" name="Straight Line buttom"/>
          <p:cNvCxnSpPr/>
          <p:nvPr/>
        </p:nvCxnSpPr>
        <p:spPr>
          <a:xfrm>
            <a:off x="170503" y="5187439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9"/>
          <p:cNvSpPr txBox="1"/>
          <p:nvPr/>
        </p:nvSpPr>
        <p:spPr>
          <a:xfrm>
            <a:off x="339889" y="2272048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Rectangular Callout 11"/>
          <p:cNvSpPr>
            <a:spLocks noChangeAspect="1"/>
          </p:cNvSpPr>
          <p:nvPr/>
        </p:nvSpPr>
        <p:spPr>
          <a:xfrm flipH="1">
            <a:off x="1986235" y="2328374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6896808" y="2337099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2" name="Rectangular Callout 19"/>
          <p:cNvSpPr>
            <a:spLocks noChangeAspect="1"/>
          </p:cNvSpPr>
          <p:nvPr/>
        </p:nvSpPr>
        <p:spPr>
          <a:xfrm>
            <a:off x="6213504" y="2219202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6933444" y="3003064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56" name="Rectangular Callout 23"/>
          <p:cNvSpPr>
            <a:spLocks noChangeAspect="1"/>
          </p:cNvSpPr>
          <p:nvPr/>
        </p:nvSpPr>
        <p:spPr>
          <a:xfrm>
            <a:off x="6221924" y="3042077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57" name="Arc 24"/>
          <p:cNvSpPr/>
          <p:nvPr/>
        </p:nvSpPr>
        <p:spPr>
          <a:xfrm rot="19051047">
            <a:off x="4876476" y="1825310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c 25"/>
          <p:cNvSpPr/>
          <p:nvPr/>
        </p:nvSpPr>
        <p:spPr>
          <a:xfrm rot="19051047">
            <a:off x="2284967" y="1852926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4"/>
          <p:cNvGrpSpPr>
            <a:grpSpLocks noChangeAspect="1"/>
          </p:cNvGrpSpPr>
          <p:nvPr/>
        </p:nvGrpSpPr>
        <p:grpSpPr bwMode="auto">
          <a:xfrm>
            <a:off x="2467033" y="2183502"/>
            <a:ext cx="3233550" cy="2009746"/>
            <a:chOff x="376" y="1148"/>
            <a:chExt cx="2053" cy="1276"/>
          </a:xfrm>
        </p:grpSpPr>
        <p:sp>
          <p:nvSpPr>
            <p:cNvPr id="6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8" name="Imagen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301630"/>
            <a:ext cx="2230624" cy="13107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54164"/>
            <a:ext cx="695004" cy="640135"/>
          </a:xfrm>
          <a:prstGeom prst="rect">
            <a:avLst/>
          </a:prstGeom>
        </p:spPr>
      </p:pic>
      <p:sp>
        <p:nvSpPr>
          <p:cNvPr id="130" name="TextBox 21"/>
          <p:cNvSpPr txBox="1"/>
          <p:nvPr/>
        </p:nvSpPr>
        <p:spPr>
          <a:xfrm>
            <a:off x="6933444" y="383797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Gestión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Automatizada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131" name="Rectangular Callout 23"/>
          <p:cNvSpPr>
            <a:spLocks noChangeAspect="1"/>
          </p:cNvSpPr>
          <p:nvPr/>
        </p:nvSpPr>
        <p:spPr>
          <a:xfrm>
            <a:off x="6221924" y="3876989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818608"/>
            <a:ext cx="731583" cy="749873"/>
          </a:xfrm>
          <a:prstGeom prst="rect">
            <a:avLst/>
          </a:prstGeom>
        </p:spPr>
      </p:pic>
      <p:grpSp>
        <p:nvGrpSpPr>
          <p:cNvPr id="136" name="Grupo 135"/>
          <p:cNvGrpSpPr/>
          <p:nvPr/>
        </p:nvGrpSpPr>
        <p:grpSpPr>
          <a:xfrm>
            <a:off x="3247187" y="5365565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37" name="Rectángulo redondeado 136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8" name="CuadroTexto 137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139" name="Grupo 138"/>
          <p:cNvGrpSpPr/>
          <p:nvPr/>
        </p:nvGrpSpPr>
        <p:grpSpPr>
          <a:xfrm>
            <a:off x="380315" y="5360382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40" name="Rectángulo redondeado 139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141" name="CuadroTexto 140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142" name="Grupo 141"/>
          <p:cNvGrpSpPr/>
          <p:nvPr/>
        </p:nvGrpSpPr>
        <p:grpSpPr>
          <a:xfrm>
            <a:off x="6114059" y="5360381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143" name="Rectángulo redondeado 142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4" name="CuadroTexto 143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147" name="Text Placeholder 3"/>
          <p:cNvSpPr txBox="1">
            <a:spLocks/>
          </p:cNvSpPr>
          <p:nvPr/>
        </p:nvSpPr>
        <p:spPr>
          <a:xfrm>
            <a:off x="493793" y="4710348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8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40" grpId="0"/>
      <p:bldP spid="52" grpId="0" animBg="1"/>
      <p:bldP spid="54" grpId="0"/>
      <p:bldP spid="56" grpId="0" animBg="1"/>
      <p:bldP spid="57" grpId="0" animBg="1"/>
      <p:bldP spid="58" grpId="0" animBg="1"/>
      <p:bldP spid="130" grpId="0"/>
      <p:bldP spid="131" grpId="0" animBg="1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Pilares y Desafíos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278062" y="1881527"/>
            <a:ext cx="8677256" cy="4014606"/>
            <a:chOff x="278062" y="1881527"/>
            <a:chExt cx="8677256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645849" cy="4014606"/>
              <a:chOff x="3499" y="0"/>
              <a:chExt cx="18653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9" y="0"/>
                <a:ext cx="3525132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7" y="2444068"/>
                <a:ext cx="4036323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9" y="4822452"/>
                <a:ext cx="334543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9" y="7209968"/>
                <a:ext cx="2355581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spc="84" dirty="0" smtClean="0">
                    <a:solidFill>
                      <a:schemeClr val="accent1"/>
                    </a:solidFill>
                  </a:rPr>
                  <a:t>Robustez</a:t>
                </a:r>
                <a:endParaRPr sz="2400" spc="84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521651" cy="8098967"/>
                <a:chOff x="-339732" y="0"/>
                <a:chExt cx="10521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2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2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2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2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13137" y="7209967"/>
                  <a:ext cx="10213228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2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2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testeado. Los esfuerzos se han enfocado en reducir las fallas del producto. </a:t>
                  </a:r>
                  <a:endParaRPr sz="12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062" y="2927707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Módulo Administrador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3426683" y="2735093"/>
            <a:ext cx="2259564" cy="1017264"/>
            <a:chOff x="258732" y="3308281"/>
            <a:chExt cx="2259564" cy="1017264"/>
          </a:xfrm>
        </p:grpSpPr>
        <p:grpSp>
          <p:nvGrpSpPr>
            <p:cNvPr id="4" name="Grupo 3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6" name="Rectángulo redondeado 5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" name="CuadroTexto 6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Jugadores</a:t>
                </a:r>
                <a:endParaRPr lang="es-ES" sz="2000" dirty="0"/>
              </a:p>
            </p:txBody>
          </p:sp>
        </p:grpSp>
        <p:sp>
          <p:nvSpPr>
            <p:cNvPr id="5" name="Elipse 4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453806" y="1521037"/>
            <a:ext cx="2437489" cy="1051590"/>
            <a:chOff x="258732" y="3308281"/>
            <a:chExt cx="2437489" cy="1051590"/>
          </a:xfrm>
        </p:grpSpPr>
        <p:grpSp>
          <p:nvGrpSpPr>
            <p:cNvPr id="9" name="Grupo 8"/>
            <p:cNvGrpSpPr/>
            <p:nvPr/>
          </p:nvGrpSpPr>
          <p:grpSpPr>
            <a:xfrm>
              <a:off x="258732" y="3344208"/>
              <a:ext cx="2437489" cy="1015663"/>
              <a:chOff x="808383" y="2134911"/>
              <a:chExt cx="2003360" cy="834768"/>
            </a:xfrm>
          </p:grpSpPr>
          <p:sp>
            <p:nvSpPr>
              <p:cNvPr id="13" name="Rectángulo redondeado 1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60498" y="2134911"/>
                <a:ext cx="1951245" cy="834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Gestionar </a:t>
                </a:r>
              </a:p>
              <a:p>
                <a:r>
                  <a:rPr lang="es-AR" sz="2000" dirty="0" smtClean="0"/>
                  <a:t>Usuarios y seguridad</a:t>
                </a:r>
                <a:endParaRPr lang="es-ES" sz="2000" dirty="0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1848005" y="3308281"/>
              <a:ext cx="670291" cy="642314"/>
              <a:chOff x="10780589" y="2884572"/>
              <a:chExt cx="670291" cy="642314"/>
            </a:xfrm>
          </p:grpSpPr>
          <p:sp>
            <p:nvSpPr>
              <p:cNvPr id="11" name="Elipse 10"/>
              <p:cNvSpPr/>
              <p:nvPr/>
            </p:nvSpPr>
            <p:spPr>
              <a:xfrm>
                <a:off x="10780589" y="2884572"/>
                <a:ext cx="670291" cy="642314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6518" y="2957012"/>
                <a:ext cx="493128" cy="493128"/>
              </a:xfrm>
              <a:prstGeom prst="rect">
                <a:avLst/>
              </a:prstGeom>
            </p:spPr>
          </p:pic>
        </p:grpSp>
      </p:grpSp>
      <p:grpSp>
        <p:nvGrpSpPr>
          <p:cNvPr id="15" name="Grupo 14"/>
          <p:cNvGrpSpPr/>
          <p:nvPr/>
        </p:nvGrpSpPr>
        <p:grpSpPr>
          <a:xfrm>
            <a:off x="453806" y="2742108"/>
            <a:ext cx="2259564" cy="1017264"/>
            <a:chOff x="258732" y="3308281"/>
            <a:chExt cx="2259564" cy="1017264"/>
          </a:xfrm>
        </p:grpSpPr>
        <p:grpSp>
          <p:nvGrpSpPr>
            <p:cNvPr id="16" name="Grupo 15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18" name="Rectángulo redondeado 1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</a:t>
                </a:r>
              </a:p>
              <a:p>
                <a:r>
                  <a:rPr lang="es-AR" sz="2000" dirty="0"/>
                  <a:t>Ediciones</a:t>
                </a:r>
                <a:endParaRPr lang="es-ES" sz="2000" dirty="0"/>
              </a:p>
            </p:txBody>
          </p:sp>
        </p:grpSp>
        <p:sp>
          <p:nvSpPr>
            <p:cNvPr id="17" name="Elipse 1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453806" y="3995422"/>
            <a:ext cx="2259564" cy="1017264"/>
            <a:chOff x="258732" y="3308281"/>
            <a:chExt cx="2259564" cy="1017264"/>
          </a:xfrm>
        </p:grpSpPr>
        <p:grpSp>
          <p:nvGrpSpPr>
            <p:cNvPr id="21" name="Grupo 2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23" name="Rectángulo redondeado 2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Equipos</a:t>
                </a:r>
                <a:endParaRPr lang="es-ES" sz="2000" dirty="0"/>
              </a:p>
            </p:txBody>
          </p:sp>
        </p:grpSp>
        <p:sp>
          <p:nvSpPr>
            <p:cNvPr id="22" name="Elipse 2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468921" y="5284013"/>
            <a:ext cx="2259564" cy="1017264"/>
            <a:chOff x="258732" y="3308281"/>
            <a:chExt cx="2259564" cy="1017264"/>
          </a:xfrm>
        </p:grpSpPr>
        <p:grpSp>
          <p:nvGrpSpPr>
            <p:cNvPr id="26" name="Grupo 25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28" name="Rectángulo redondeado 2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9" name="CuadroTexto 28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Configurar </a:t>
                </a:r>
                <a:endParaRPr lang="es-AR" sz="2000" dirty="0"/>
              </a:p>
              <a:p>
                <a:r>
                  <a:rPr lang="es-AR" sz="2000" dirty="0" err="1" smtClean="0"/>
                  <a:t>Fixture</a:t>
                </a:r>
                <a:endParaRPr lang="es-ES" sz="2000" dirty="0"/>
              </a:p>
            </p:txBody>
          </p:sp>
        </p:grpSp>
        <p:sp>
          <p:nvSpPr>
            <p:cNvPr id="27" name="Elipse 2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426713" y="1503053"/>
            <a:ext cx="2259564" cy="1017264"/>
            <a:chOff x="258732" y="3308281"/>
            <a:chExt cx="2259564" cy="1017264"/>
          </a:xfrm>
        </p:grpSpPr>
        <p:grpSp>
          <p:nvGrpSpPr>
            <p:cNvPr id="31" name="Grupo 3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33" name="Rectángulo redondeado 3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4" name="CuadroTexto 3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Árbitros</a:t>
                </a:r>
                <a:endParaRPr lang="es-ES" sz="2000" dirty="0"/>
              </a:p>
            </p:txBody>
          </p:sp>
        </p:grpSp>
        <p:sp>
          <p:nvSpPr>
            <p:cNvPr id="32" name="Elipse 3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3477436" y="3987613"/>
            <a:ext cx="2259564" cy="1017264"/>
            <a:chOff x="258732" y="3308281"/>
            <a:chExt cx="2259564" cy="1017264"/>
          </a:xfrm>
        </p:grpSpPr>
        <p:grpSp>
          <p:nvGrpSpPr>
            <p:cNvPr id="36" name="Grupo 35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38" name="Rectángulo redondeado 3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Complejos</a:t>
                </a:r>
                <a:endParaRPr lang="es-ES" sz="2000" dirty="0"/>
              </a:p>
            </p:txBody>
          </p:sp>
        </p:grpSp>
        <p:sp>
          <p:nvSpPr>
            <p:cNvPr id="37" name="Elipse 3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3489377" y="5247387"/>
            <a:ext cx="2259564" cy="1017264"/>
            <a:chOff x="258732" y="3308281"/>
            <a:chExt cx="2259564" cy="1017264"/>
          </a:xfrm>
        </p:grpSpPr>
        <p:grpSp>
          <p:nvGrpSpPr>
            <p:cNvPr id="41" name="Grupo 4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43" name="Rectángulo redondeado 4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4" name="CuadroTexto 4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Partidos</a:t>
                </a:r>
                <a:endParaRPr lang="es-ES" sz="2000" dirty="0"/>
              </a:p>
            </p:txBody>
          </p:sp>
        </p:grpSp>
        <p:sp>
          <p:nvSpPr>
            <p:cNvPr id="42" name="Elipse 4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6183355" y="1474166"/>
            <a:ext cx="2284817" cy="1038067"/>
            <a:chOff x="233479" y="3308281"/>
            <a:chExt cx="2284817" cy="1038067"/>
          </a:xfrm>
        </p:grpSpPr>
        <p:grpSp>
          <p:nvGrpSpPr>
            <p:cNvPr id="46" name="Grupo 45"/>
            <p:cNvGrpSpPr/>
            <p:nvPr/>
          </p:nvGrpSpPr>
          <p:grpSpPr>
            <a:xfrm>
              <a:off x="233479" y="3330686"/>
              <a:ext cx="2183729" cy="1015662"/>
              <a:chOff x="787628" y="2123799"/>
              <a:chExt cx="1794796" cy="834768"/>
            </a:xfrm>
          </p:grpSpPr>
          <p:sp>
            <p:nvSpPr>
              <p:cNvPr id="48" name="Rectángulo redondeado 4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787628" y="2123799"/>
                <a:ext cx="1794796" cy="834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</a:t>
                </a:r>
              </a:p>
              <a:p>
                <a:r>
                  <a:rPr lang="es-AR" sz="2000" dirty="0"/>
                  <a:t>Portal de Noticias</a:t>
                </a:r>
                <a:endParaRPr lang="es-ES" sz="2000" dirty="0"/>
              </a:p>
            </p:txBody>
          </p:sp>
        </p:grpSp>
        <p:sp>
          <p:nvSpPr>
            <p:cNvPr id="47" name="Elipse 4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6227700" y="2717109"/>
            <a:ext cx="2259564" cy="1017264"/>
            <a:chOff x="258732" y="3308281"/>
            <a:chExt cx="2259564" cy="1017264"/>
          </a:xfrm>
        </p:grpSpPr>
        <p:grpSp>
          <p:nvGrpSpPr>
            <p:cNvPr id="51" name="Grupo 5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53" name="Rectángulo redondeado 5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4" name="CuadroTexto 5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Sanciones</a:t>
                </a:r>
                <a:endParaRPr lang="es-ES" sz="2000" dirty="0"/>
              </a:p>
            </p:txBody>
          </p:sp>
        </p:grpSp>
        <p:sp>
          <p:nvSpPr>
            <p:cNvPr id="52" name="Elipse 5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267530" y="3963517"/>
            <a:ext cx="2259564" cy="1017263"/>
            <a:chOff x="258732" y="3308281"/>
            <a:chExt cx="2259564" cy="1017263"/>
          </a:xfrm>
        </p:grpSpPr>
        <p:grpSp>
          <p:nvGrpSpPr>
            <p:cNvPr id="56" name="Grupo 55"/>
            <p:cNvGrpSpPr/>
            <p:nvPr/>
          </p:nvGrpSpPr>
          <p:grpSpPr>
            <a:xfrm>
              <a:off x="258732" y="3407108"/>
              <a:ext cx="2172271" cy="918436"/>
              <a:chOff x="808383" y="2186610"/>
              <a:chExt cx="1785378" cy="754858"/>
            </a:xfrm>
          </p:grpSpPr>
          <p:sp>
            <p:nvSpPr>
              <p:cNvPr id="58" name="Rectángulo redondeado 57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9" name="CuadroTexto 58"/>
              <p:cNvSpPr txBox="1"/>
              <p:nvPr/>
            </p:nvSpPr>
            <p:spPr>
              <a:xfrm>
                <a:off x="820264" y="2258422"/>
                <a:ext cx="1773497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Personalizar </a:t>
                </a:r>
                <a:r>
                  <a:rPr lang="es-AR" sz="2000" dirty="0" smtClean="0"/>
                  <a:t>Torneo</a:t>
                </a:r>
                <a:endParaRPr lang="es-ES" sz="2000" dirty="0"/>
              </a:p>
            </p:txBody>
          </p:sp>
        </p:grpSp>
        <p:sp>
          <p:nvSpPr>
            <p:cNvPr id="57" name="Elipse 56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6257045" y="5234145"/>
            <a:ext cx="2259564" cy="1017264"/>
            <a:chOff x="258732" y="3308281"/>
            <a:chExt cx="2259564" cy="1017264"/>
          </a:xfrm>
        </p:grpSpPr>
        <p:grpSp>
          <p:nvGrpSpPr>
            <p:cNvPr id="61" name="Grupo 60"/>
            <p:cNvGrpSpPr/>
            <p:nvPr/>
          </p:nvGrpSpPr>
          <p:grpSpPr>
            <a:xfrm>
              <a:off x="258732" y="3407109"/>
              <a:ext cx="2118334" cy="918436"/>
              <a:chOff x="808383" y="2186610"/>
              <a:chExt cx="1741048" cy="754858"/>
            </a:xfrm>
          </p:grpSpPr>
          <p:sp>
            <p:nvSpPr>
              <p:cNvPr id="63" name="Rectángulo redondeado 62"/>
              <p:cNvSpPr/>
              <p:nvPr/>
            </p:nvSpPr>
            <p:spPr>
              <a:xfrm>
                <a:off x="808383" y="2186610"/>
                <a:ext cx="1741048" cy="754858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4" name="CuadroTexto 63"/>
              <p:cNvSpPr txBox="1"/>
              <p:nvPr/>
            </p:nvSpPr>
            <p:spPr>
              <a:xfrm>
                <a:off x="892009" y="2217741"/>
                <a:ext cx="1555518" cy="581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Administrar </a:t>
                </a:r>
              </a:p>
              <a:p>
                <a:r>
                  <a:rPr lang="es-AR" sz="2000" dirty="0"/>
                  <a:t>Torneos</a:t>
                </a:r>
                <a:endParaRPr lang="es-ES" sz="2000" dirty="0"/>
              </a:p>
            </p:txBody>
          </p:sp>
        </p:grpSp>
        <p:sp>
          <p:nvSpPr>
            <p:cNvPr id="62" name="Elipse 61"/>
            <p:cNvSpPr/>
            <p:nvPr/>
          </p:nvSpPr>
          <p:spPr>
            <a:xfrm>
              <a:off x="1848005" y="3308281"/>
              <a:ext cx="670291" cy="642314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5" name="Imagen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57" y="2802249"/>
            <a:ext cx="493128" cy="493128"/>
          </a:xfrm>
          <a:prstGeom prst="rect">
            <a:avLst/>
          </a:prstGeom>
        </p:spPr>
      </p:pic>
      <p:pic>
        <p:nvPicPr>
          <p:cNvPr id="66" name="Imagen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08" y="4053729"/>
            <a:ext cx="505775" cy="505775"/>
          </a:xfrm>
          <a:prstGeom prst="rect">
            <a:avLst/>
          </a:prstGeom>
        </p:spPr>
      </p:pic>
      <p:pic>
        <p:nvPicPr>
          <p:cNvPr id="67" name="Imagen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34" y="5284013"/>
            <a:ext cx="487228" cy="493128"/>
          </a:xfrm>
          <a:prstGeom prst="rect">
            <a:avLst/>
          </a:prstGeom>
        </p:spPr>
      </p:pic>
      <p:pic>
        <p:nvPicPr>
          <p:cNvPr id="68" name="Imagen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65" y="4032215"/>
            <a:ext cx="495789" cy="495789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86" y="2802249"/>
            <a:ext cx="431055" cy="485533"/>
          </a:xfrm>
          <a:prstGeom prst="rect">
            <a:avLst/>
          </a:prstGeom>
        </p:spPr>
      </p:pic>
      <p:pic>
        <p:nvPicPr>
          <p:cNvPr id="70" name="Imagen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58" y="1536034"/>
            <a:ext cx="538244" cy="555873"/>
          </a:xfrm>
          <a:prstGeom prst="rect">
            <a:avLst/>
          </a:prstGeom>
        </p:spPr>
      </p:pic>
      <p:pic>
        <p:nvPicPr>
          <p:cNvPr id="71" name="Picture 2" descr="Website design symbo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107" y="4061969"/>
            <a:ext cx="395681" cy="39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Imagen 7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24" y="1538078"/>
            <a:ext cx="453027" cy="453027"/>
          </a:xfrm>
          <a:prstGeom prst="rect">
            <a:avLst/>
          </a:prstGeom>
        </p:spPr>
      </p:pic>
      <p:grpSp>
        <p:nvGrpSpPr>
          <p:cNvPr id="73" name="Grupo 72"/>
          <p:cNvGrpSpPr/>
          <p:nvPr/>
        </p:nvGrpSpPr>
        <p:grpSpPr>
          <a:xfrm>
            <a:off x="2187407" y="5413721"/>
            <a:ext cx="440371" cy="369569"/>
            <a:chOff x="7067550" y="3630372"/>
            <a:chExt cx="521309" cy="437494"/>
          </a:xfrm>
        </p:grpSpPr>
        <p:grpSp>
          <p:nvGrpSpPr>
            <p:cNvPr id="74" name="Grupo 73"/>
            <p:cNvGrpSpPr/>
            <p:nvPr/>
          </p:nvGrpSpPr>
          <p:grpSpPr>
            <a:xfrm>
              <a:off x="7067550" y="3630372"/>
              <a:ext cx="521309" cy="187617"/>
              <a:chOff x="1371600" y="3501894"/>
              <a:chExt cx="821283" cy="295576"/>
            </a:xfrm>
          </p:grpSpPr>
          <p:sp>
            <p:nvSpPr>
              <p:cNvPr id="81" name="Rectángulo 80"/>
              <p:cNvSpPr/>
              <p:nvPr/>
            </p:nvSpPr>
            <p:spPr>
              <a:xfrm>
                <a:off x="1371600" y="3501894"/>
                <a:ext cx="352267" cy="1167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1371600" y="3692003"/>
                <a:ext cx="352267" cy="10546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1888872" y="3586099"/>
                <a:ext cx="304011" cy="13948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84" name="Conector angular 83"/>
              <p:cNvCxnSpPr>
                <a:stCxn id="81" idx="3"/>
                <a:endCxn id="83" idx="1"/>
              </p:cNvCxnSpPr>
              <p:nvPr/>
            </p:nvCxnSpPr>
            <p:spPr>
              <a:xfrm>
                <a:off x="1723867" y="3560279"/>
                <a:ext cx="165005" cy="95560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Conector angular 84"/>
              <p:cNvCxnSpPr>
                <a:stCxn id="82" idx="3"/>
                <a:endCxn id="83" idx="1"/>
              </p:cNvCxnSpPr>
              <p:nvPr/>
            </p:nvCxnSpPr>
            <p:spPr>
              <a:xfrm flipV="1">
                <a:off x="1723867" y="3655840"/>
                <a:ext cx="165005" cy="88898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upo 74"/>
            <p:cNvGrpSpPr/>
            <p:nvPr/>
          </p:nvGrpSpPr>
          <p:grpSpPr>
            <a:xfrm>
              <a:off x="7067550" y="3880249"/>
              <a:ext cx="521309" cy="187617"/>
              <a:chOff x="1371600" y="3501894"/>
              <a:chExt cx="821283" cy="295576"/>
            </a:xfrm>
          </p:grpSpPr>
          <p:sp>
            <p:nvSpPr>
              <p:cNvPr id="76" name="Rectángulo 75"/>
              <p:cNvSpPr/>
              <p:nvPr/>
            </p:nvSpPr>
            <p:spPr>
              <a:xfrm>
                <a:off x="1371600" y="3501894"/>
                <a:ext cx="352267" cy="1167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1371600" y="3692003"/>
                <a:ext cx="352267" cy="10546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1888872" y="3588530"/>
                <a:ext cx="304011" cy="13948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9" name="Conector angular 78"/>
              <p:cNvCxnSpPr>
                <a:stCxn id="76" idx="3"/>
                <a:endCxn id="78" idx="1"/>
              </p:cNvCxnSpPr>
              <p:nvPr/>
            </p:nvCxnSpPr>
            <p:spPr>
              <a:xfrm>
                <a:off x="1723867" y="3560279"/>
                <a:ext cx="165005" cy="97991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onector angular 79"/>
              <p:cNvCxnSpPr>
                <a:stCxn id="77" idx="3"/>
                <a:endCxn id="78" idx="1"/>
              </p:cNvCxnSpPr>
              <p:nvPr/>
            </p:nvCxnSpPr>
            <p:spPr>
              <a:xfrm flipV="1">
                <a:off x="1723867" y="3658270"/>
                <a:ext cx="165005" cy="86467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86" name="Imagen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16" y="2804720"/>
            <a:ext cx="438235" cy="438235"/>
          </a:xfrm>
          <a:prstGeom prst="rect">
            <a:avLst/>
          </a:prstGeom>
        </p:spPr>
      </p:pic>
      <p:pic>
        <p:nvPicPr>
          <p:cNvPr id="87" name="Imagen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65" y="5342755"/>
            <a:ext cx="453027" cy="4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2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Sitio Web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547002" y="2124597"/>
            <a:ext cx="2264885" cy="902418"/>
            <a:chOff x="251662" y="4364392"/>
            <a:chExt cx="2264885" cy="902418"/>
          </a:xfrm>
        </p:grpSpPr>
        <p:grpSp>
          <p:nvGrpSpPr>
            <p:cNvPr id="4" name="Grupo 3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8" name="Rectángulo redondeado 7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 Equipos</a:t>
                </a:r>
                <a:endParaRPr lang="es-ES" sz="2000" dirty="0"/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1900764" y="4364392"/>
              <a:ext cx="615783" cy="590081"/>
              <a:chOff x="10744012" y="4099327"/>
              <a:chExt cx="615783" cy="590081"/>
            </a:xfrm>
          </p:grpSpPr>
          <p:sp>
            <p:nvSpPr>
              <p:cNvPr id="6" name="Elipse 5"/>
              <p:cNvSpPr/>
              <p:nvPr/>
            </p:nvSpPr>
            <p:spPr>
              <a:xfrm>
                <a:off x="10744012" y="4099327"/>
                <a:ext cx="615783" cy="590081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6197" y="4148090"/>
                <a:ext cx="505775" cy="505775"/>
              </a:xfrm>
              <a:prstGeom prst="rect">
                <a:avLst/>
              </a:prstGeom>
            </p:spPr>
          </p:pic>
        </p:grpSp>
      </p:grpSp>
      <p:grpSp>
        <p:nvGrpSpPr>
          <p:cNvPr id="10" name="Grupo 9"/>
          <p:cNvGrpSpPr/>
          <p:nvPr/>
        </p:nvGrpSpPr>
        <p:grpSpPr>
          <a:xfrm>
            <a:off x="519255" y="3303548"/>
            <a:ext cx="2264885" cy="902418"/>
            <a:chOff x="251662" y="4364392"/>
            <a:chExt cx="2264885" cy="902418"/>
          </a:xfrm>
        </p:grpSpPr>
        <p:grpSp>
          <p:nvGrpSpPr>
            <p:cNvPr id="11" name="Grupo 10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13" name="Rectángulo redondeado 12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 Partido</a:t>
                </a:r>
                <a:endParaRPr lang="es-ES" sz="2000" dirty="0"/>
              </a:p>
            </p:txBody>
          </p:sp>
        </p:grpSp>
        <p:sp>
          <p:nvSpPr>
            <p:cNvPr id="12" name="Elipse 11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48985" y="4499301"/>
            <a:ext cx="2264885" cy="902418"/>
            <a:chOff x="251662" y="4364392"/>
            <a:chExt cx="2264885" cy="902418"/>
          </a:xfrm>
        </p:grpSpPr>
        <p:grpSp>
          <p:nvGrpSpPr>
            <p:cNvPr id="16" name="Grupo 15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18" name="Rectángulo redondeado 17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 </a:t>
                </a:r>
                <a:r>
                  <a:rPr lang="es-AR" sz="2000" dirty="0" smtClean="0"/>
                  <a:t>Edición</a:t>
                </a:r>
                <a:endParaRPr lang="es-ES" sz="2000" dirty="0"/>
              </a:p>
            </p:txBody>
          </p:sp>
        </p:grpSp>
        <p:sp>
          <p:nvSpPr>
            <p:cNvPr id="17" name="Elipse 16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198002" y="2110083"/>
            <a:ext cx="2264885" cy="902418"/>
            <a:chOff x="251662" y="4364392"/>
            <a:chExt cx="2264885" cy="902418"/>
          </a:xfrm>
        </p:grpSpPr>
        <p:grpSp>
          <p:nvGrpSpPr>
            <p:cNvPr id="21" name="Grupo 20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23" name="Rectángulo redondeado 22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4" name="CuadroTexto 23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 Jugadores</a:t>
                </a:r>
                <a:endParaRPr lang="es-ES" sz="2000" dirty="0"/>
              </a:p>
            </p:txBody>
          </p:sp>
        </p:grpSp>
        <p:sp>
          <p:nvSpPr>
            <p:cNvPr id="22" name="Elipse 21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3214373" y="3241530"/>
            <a:ext cx="2264885" cy="902418"/>
            <a:chOff x="251662" y="4364392"/>
            <a:chExt cx="2264885" cy="902418"/>
          </a:xfrm>
        </p:grpSpPr>
        <p:grpSp>
          <p:nvGrpSpPr>
            <p:cNvPr id="26" name="Grupo 25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28" name="Rectángulo redondeado 27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9" name="CuadroTexto 28"/>
              <p:cNvSpPr txBox="1"/>
              <p:nvPr/>
            </p:nvSpPr>
            <p:spPr>
              <a:xfrm>
                <a:off x="813246" y="2255569"/>
                <a:ext cx="1646104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Estadísticas</a:t>
                </a:r>
              </a:p>
              <a:p>
                <a:r>
                  <a:rPr lang="es-AR" sz="2000" dirty="0" smtClean="0"/>
                  <a:t> </a:t>
                </a:r>
                <a:r>
                  <a:rPr lang="es-AR" sz="2000" dirty="0" smtClean="0"/>
                  <a:t>Sanciones</a:t>
                </a:r>
                <a:endParaRPr lang="es-ES" sz="2000" dirty="0"/>
              </a:p>
            </p:txBody>
          </p:sp>
        </p:grpSp>
        <p:sp>
          <p:nvSpPr>
            <p:cNvPr id="27" name="Elipse 26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5921820" y="2069499"/>
            <a:ext cx="2264885" cy="902418"/>
            <a:chOff x="251662" y="4364392"/>
            <a:chExt cx="2264885" cy="902418"/>
          </a:xfrm>
        </p:grpSpPr>
        <p:grpSp>
          <p:nvGrpSpPr>
            <p:cNvPr id="31" name="Grupo 30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33" name="Rectángulo redondeado 32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4" name="CuadroTexto 33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smtClean="0"/>
                  <a:t>Portal de Noticias</a:t>
                </a:r>
                <a:endParaRPr lang="es-ES" sz="2000" dirty="0"/>
              </a:p>
            </p:txBody>
          </p:sp>
        </p:grpSp>
        <p:sp>
          <p:nvSpPr>
            <p:cNvPr id="32" name="Elipse 31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931967" y="3229702"/>
            <a:ext cx="2264885" cy="902418"/>
            <a:chOff x="251662" y="4364392"/>
            <a:chExt cx="2264885" cy="902418"/>
          </a:xfrm>
        </p:grpSpPr>
        <p:grpSp>
          <p:nvGrpSpPr>
            <p:cNvPr id="36" name="Grupo 35"/>
            <p:cNvGrpSpPr/>
            <p:nvPr/>
          </p:nvGrpSpPr>
          <p:grpSpPr>
            <a:xfrm>
              <a:off x="251662" y="4431113"/>
              <a:ext cx="2076913" cy="835697"/>
              <a:chOff x="808382" y="2186610"/>
              <a:chExt cx="1707004" cy="686856"/>
            </a:xfrm>
          </p:grpSpPr>
          <p:sp>
            <p:nvSpPr>
              <p:cNvPr id="38" name="Rectángulo redondeado 37"/>
              <p:cNvSpPr/>
              <p:nvPr/>
            </p:nvSpPr>
            <p:spPr>
              <a:xfrm>
                <a:off x="808382" y="2186610"/>
                <a:ext cx="1707004" cy="686856"/>
              </a:xfrm>
              <a:prstGeom prst="roundRect">
                <a:avLst/>
              </a:prstGeom>
              <a:ln w="381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9" name="CuadroTexto 38"/>
              <p:cNvSpPr txBox="1"/>
              <p:nvPr/>
            </p:nvSpPr>
            <p:spPr>
              <a:xfrm>
                <a:off x="855827" y="2204360"/>
                <a:ext cx="1502999" cy="581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 err="1" smtClean="0"/>
                  <a:t>Fixture</a:t>
                </a:r>
                <a:r>
                  <a:rPr lang="es-AR" sz="2000" dirty="0" smtClean="0"/>
                  <a:t> de </a:t>
                </a:r>
                <a:r>
                  <a:rPr lang="es-AR" sz="2000" dirty="0" smtClean="0"/>
                  <a:t>Edición</a:t>
                </a:r>
                <a:endParaRPr lang="es-ES" sz="2000" dirty="0"/>
              </a:p>
            </p:txBody>
          </p:sp>
        </p:grpSp>
        <p:sp>
          <p:nvSpPr>
            <p:cNvPr id="37" name="Elipse 36"/>
            <p:cNvSpPr/>
            <p:nvPr/>
          </p:nvSpPr>
          <p:spPr>
            <a:xfrm>
              <a:off x="1900764" y="4364392"/>
              <a:ext cx="615783" cy="590081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23" y="3334405"/>
            <a:ext cx="453027" cy="453027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702" y="4558145"/>
            <a:ext cx="518735" cy="448435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18" y="2222385"/>
            <a:ext cx="330881" cy="365475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12" y="3325940"/>
            <a:ext cx="438235" cy="438235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97" y="2127891"/>
            <a:ext cx="453027" cy="453027"/>
          </a:xfrm>
          <a:prstGeom prst="rect">
            <a:avLst/>
          </a:prstGeom>
        </p:spPr>
      </p:pic>
      <p:grpSp>
        <p:nvGrpSpPr>
          <p:cNvPr id="45" name="Grupo 44"/>
          <p:cNvGrpSpPr/>
          <p:nvPr/>
        </p:nvGrpSpPr>
        <p:grpSpPr>
          <a:xfrm>
            <a:off x="7730988" y="3330365"/>
            <a:ext cx="340353" cy="379588"/>
            <a:chOff x="7067550" y="3630372"/>
            <a:chExt cx="521309" cy="437494"/>
          </a:xfrm>
        </p:grpSpPr>
        <p:grpSp>
          <p:nvGrpSpPr>
            <p:cNvPr id="46" name="Grupo 45"/>
            <p:cNvGrpSpPr/>
            <p:nvPr/>
          </p:nvGrpSpPr>
          <p:grpSpPr>
            <a:xfrm>
              <a:off x="7067550" y="3630372"/>
              <a:ext cx="521309" cy="187617"/>
              <a:chOff x="1371600" y="3501894"/>
              <a:chExt cx="821283" cy="295576"/>
            </a:xfrm>
          </p:grpSpPr>
          <p:sp>
            <p:nvSpPr>
              <p:cNvPr id="53" name="Rectángulo 52"/>
              <p:cNvSpPr/>
              <p:nvPr/>
            </p:nvSpPr>
            <p:spPr>
              <a:xfrm>
                <a:off x="1371600" y="3501894"/>
                <a:ext cx="352267" cy="1167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1371600" y="3692003"/>
                <a:ext cx="352267" cy="10546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1888872" y="3586099"/>
                <a:ext cx="304011" cy="13948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6" name="Conector angular 55"/>
              <p:cNvCxnSpPr>
                <a:stCxn id="53" idx="3"/>
                <a:endCxn id="55" idx="1"/>
              </p:cNvCxnSpPr>
              <p:nvPr/>
            </p:nvCxnSpPr>
            <p:spPr>
              <a:xfrm>
                <a:off x="1723867" y="3560279"/>
                <a:ext cx="165005" cy="95560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ector angular 56"/>
              <p:cNvCxnSpPr>
                <a:stCxn id="54" idx="3"/>
                <a:endCxn id="55" idx="1"/>
              </p:cNvCxnSpPr>
              <p:nvPr/>
            </p:nvCxnSpPr>
            <p:spPr>
              <a:xfrm flipV="1">
                <a:off x="1723867" y="3655840"/>
                <a:ext cx="165005" cy="88898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upo 46"/>
            <p:cNvGrpSpPr/>
            <p:nvPr/>
          </p:nvGrpSpPr>
          <p:grpSpPr>
            <a:xfrm>
              <a:off x="7067550" y="3880249"/>
              <a:ext cx="521309" cy="187617"/>
              <a:chOff x="1371600" y="3501894"/>
              <a:chExt cx="821283" cy="295576"/>
            </a:xfrm>
          </p:grpSpPr>
          <p:sp>
            <p:nvSpPr>
              <p:cNvPr id="48" name="Rectángulo 47"/>
              <p:cNvSpPr/>
              <p:nvPr/>
            </p:nvSpPr>
            <p:spPr>
              <a:xfrm>
                <a:off x="1371600" y="3501894"/>
                <a:ext cx="352267" cy="11676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1371600" y="3692003"/>
                <a:ext cx="352267" cy="10546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1888872" y="3588530"/>
                <a:ext cx="304011" cy="13948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1" name="Conector angular 50"/>
              <p:cNvCxnSpPr>
                <a:stCxn id="48" idx="3"/>
                <a:endCxn id="50" idx="1"/>
              </p:cNvCxnSpPr>
              <p:nvPr/>
            </p:nvCxnSpPr>
            <p:spPr>
              <a:xfrm>
                <a:off x="1723867" y="3560279"/>
                <a:ext cx="165005" cy="97991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ector angular 51"/>
              <p:cNvCxnSpPr>
                <a:stCxn id="49" idx="3"/>
                <a:endCxn id="50" idx="1"/>
              </p:cNvCxnSpPr>
              <p:nvPr/>
            </p:nvCxnSpPr>
            <p:spPr>
              <a:xfrm flipV="1">
                <a:off x="1723867" y="3658270"/>
                <a:ext cx="165005" cy="86467"/>
              </a:xfrm>
              <a:prstGeom prst="bentConnector3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7465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sp>
        <p:nvSpPr>
          <p:cNvPr id="46" name="Rectángulo redondeado 45"/>
          <p:cNvSpPr/>
          <p:nvPr/>
        </p:nvSpPr>
        <p:spPr>
          <a:xfrm>
            <a:off x="2211359" y="3157973"/>
            <a:ext cx="5937595" cy="2526520"/>
          </a:xfrm>
          <a:prstGeom prst="roundRect">
            <a:avLst>
              <a:gd name="adj" fmla="val 1539"/>
            </a:avLst>
          </a:prstGeom>
          <a:solidFill>
            <a:srgbClr val="549E39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Shape 547"/>
          <p:cNvSpPr/>
          <p:nvPr/>
        </p:nvSpPr>
        <p:spPr>
          <a:xfrm>
            <a:off x="4111396" y="3500536"/>
            <a:ext cx="520240" cy="433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6761381" y="3215972"/>
            <a:ext cx="16226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000" dirty="0" err="1" smtClean="0"/>
              <a:t>Core</a:t>
            </a:r>
            <a:endParaRPr lang="es-ES" sz="2000" dirty="0"/>
          </a:p>
        </p:txBody>
      </p:sp>
      <p:sp>
        <p:nvSpPr>
          <p:cNvPr id="69" name="CuadroTexto 68"/>
          <p:cNvSpPr txBox="1"/>
          <p:nvPr/>
        </p:nvSpPr>
        <p:spPr>
          <a:xfrm>
            <a:off x="5934814" y="1503655"/>
            <a:ext cx="22081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dirty="0" smtClean="0"/>
              <a:t>Presentación</a:t>
            </a:r>
            <a:endParaRPr lang="es-ES" sz="24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2467429" y="1734487"/>
            <a:ext cx="2164207" cy="10641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>
            <a:off x="2205320" y="1425807"/>
            <a:ext cx="5937595" cy="1701985"/>
          </a:xfrm>
          <a:prstGeom prst="roundRect">
            <a:avLst>
              <a:gd name="adj" fmla="val 1539"/>
            </a:avLst>
          </a:prstGeom>
          <a:solidFill>
            <a:srgbClr val="C0CF3A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CuadroTexto 99"/>
          <p:cNvSpPr txBox="1"/>
          <p:nvPr/>
        </p:nvSpPr>
        <p:spPr>
          <a:xfrm>
            <a:off x="6064838" y="1421977"/>
            <a:ext cx="224845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Presentación</a:t>
            </a:r>
            <a:endParaRPr lang="es-ES" sz="2000" dirty="0"/>
          </a:p>
        </p:txBody>
      </p:sp>
      <p:sp>
        <p:nvSpPr>
          <p:cNvPr id="107" name="Shape 502"/>
          <p:cNvSpPr/>
          <p:nvPr/>
        </p:nvSpPr>
        <p:spPr>
          <a:xfrm>
            <a:off x="3856271" y="2734782"/>
            <a:ext cx="1259290" cy="68640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08" name="Shape 502"/>
          <p:cNvSpPr/>
          <p:nvPr/>
        </p:nvSpPr>
        <p:spPr>
          <a:xfrm flipH="1">
            <a:off x="5513013" y="2640982"/>
            <a:ext cx="1350060" cy="78020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09" name="Shape 502"/>
          <p:cNvSpPr/>
          <p:nvPr/>
        </p:nvSpPr>
        <p:spPr>
          <a:xfrm flipV="1">
            <a:off x="3978055" y="3962200"/>
            <a:ext cx="1171912" cy="612393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10" name="Shape 502"/>
          <p:cNvSpPr/>
          <p:nvPr/>
        </p:nvSpPr>
        <p:spPr>
          <a:xfrm>
            <a:off x="5437469" y="3914754"/>
            <a:ext cx="1441188" cy="70509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111" name="Shape 502"/>
          <p:cNvSpPr/>
          <p:nvPr/>
        </p:nvSpPr>
        <p:spPr>
          <a:xfrm flipV="1">
            <a:off x="1764080" y="3719862"/>
            <a:ext cx="2347316" cy="242338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grpSp>
        <p:nvGrpSpPr>
          <p:cNvPr id="31" name="Grupo 30"/>
          <p:cNvGrpSpPr/>
          <p:nvPr/>
        </p:nvGrpSpPr>
        <p:grpSpPr>
          <a:xfrm>
            <a:off x="3906718" y="3394594"/>
            <a:ext cx="2422835" cy="645433"/>
            <a:chOff x="940775" y="2098796"/>
            <a:chExt cx="2609022" cy="994121"/>
          </a:xfrm>
          <a:solidFill>
            <a:srgbClr val="4AB5C4"/>
          </a:solidFill>
          <a:effectLst/>
        </p:grpSpPr>
        <p:sp>
          <p:nvSpPr>
            <p:cNvPr id="32" name="Rectángulo redondeado 31"/>
            <p:cNvSpPr/>
            <p:nvPr/>
          </p:nvSpPr>
          <p:spPr>
            <a:xfrm>
              <a:off x="940775" y="2098796"/>
              <a:ext cx="2609022" cy="994121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1658883" y="2237853"/>
              <a:ext cx="1747325" cy="7110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Lógica</a:t>
              </a:r>
              <a:endParaRPr lang="es-ES" sz="2400" dirty="0"/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5581794" y="4434976"/>
            <a:ext cx="2422835" cy="874434"/>
            <a:chOff x="861980" y="1870998"/>
            <a:chExt cx="2609022" cy="1346836"/>
          </a:xfrm>
          <a:solidFill>
            <a:srgbClr val="4AB5C4"/>
          </a:solidFill>
          <a:effectLst/>
        </p:grpSpPr>
        <p:sp>
          <p:nvSpPr>
            <p:cNvPr id="65" name="Rectángulo redondeado 64"/>
            <p:cNvSpPr/>
            <p:nvPr/>
          </p:nvSpPr>
          <p:spPr>
            <a:xfrm>
              <a:off x="861980" y="1870998"/>
              <a:ext cx="2609022" cy="1346836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1155562" y="2179796"/>
              <a:ext cx="1933883" cy="71107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Entidades</a:t>
              </a:r>
              <a:endParaRPr lang="es-ES" sz="2400" dirty="0"/>
            </a:p>
          </p:txBody>
        </p:sp>
      </p:grpSp>
      <p:sp>
        <p:nvSpPr>
          <p:cNvPr id="113" name="Rectángulo redondeado 112"/>
          <p:cNvSpPr/>
          <p:nvPr/>
        </p:nvSpPr>
        <p:spPr>
          <a:xfrm>
            <a:off x="2208645" y="5748181"/>
            <a:ext cx="5937595" cy="977855"/>
          </a:xfrm>
          <a:prstGeom prst="roundRect">
            <a:avLst>
              <a:gd name="adj" fmla="val 1539"/>
            </a:avLst>
          </a:prstGeom>
          <a:solidFill>
            <a:srgbClr val="8AB833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2" name="Shape 502"/>
          <p:cNvSpPr/>
          <p:nvPr/>
        </p:nvSpPr>
        <p:spPr>
          <a:xfrm>
            <a:off x="4067600" y="5075166"/>
            <a:ext cx="564036" cy="950646"/>
          </a:xfrm>
          <a:prstGeom prst="line">
            <a:avLst/>
          </a:prstGeom>
          <a:solidFill>
            <a:schemeClr val="bg1">
              <a:lumMod val="75000"/>
            </a:schemeClr>
          </a:solidFill>
          <a:ln w="101600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grpSp>
        <p:nvGrpSpPr>
          <p:cNvPr id="104" name="Grupo 103"/>
          <p:cNvGrpSpPr/>
          <p:nvPr/>
        </p:nvGrpSpPr>
        <p:grpSpPr>
          <a:xfrm>
            <a:off x="2811805" y="5956461"/>
            <a:ext cx="3238625" cy="561293"/>
            <a:chOff x="693167" y="2311023"/>
            <a:chExt cx="2856630" cy="907912"/>
          </a:xfrm>
          <a:solidFill>
            <a:srgbClr val="4AB5C4"/>
          </a:solidFill>
          <a:effectLst/>
        </p:grpSpPr>
        <p:sp>
          <p:nvSpPr>
            <p:cNvPr id="105" name="Rectángulo redondeado 104"/>
            <p:cNvSpPr/>
            <p:nvPr/>
          </p:nvSpPr>
          <p:spPr>
            <a:xfrm>
              <a:off x="693167" y="2311023"/>
              <a:ext cx="2856630" cy="907912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106" name="CuadroTexto 105"/>
            <p:cNvSpPr txBox="1"/>
            <p:nvPr/>
          </p:nvSpPr>
          <p:spPr>
            <a:xfrm>
              <a:off x="760826" y="2369157"/>
              <a:ext cx="2721310" cy="7467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BASE DE DATOS</a:t>
              </a:r>
              <a:endParaRPr lang="es-ES" sz="2400" dirty="0"/>
            </a:p>
          </p:txBody>
        </p:sp>
      </p:grpSp>
      <p:grpSp>
        <p:nvGrpSpPr>
          <p:cNvPr id="61" name="Grupo 60"/>
          <p:cNvGrpSpPr/>
          <p:nvPr/>
        </p:nvGrpSpPr>
        <p:grpSpPr>
          <a:xfrm>
            <a:off x="3015159" y="4434975"/>
            <a:ext cx="2340613" cy="877254"/>
            <a:chOff x="940775" y="2098796"/>
            <a:chExt cx="2609022" cy="1418991"/>
          </a:xfrm>
          <a:solidFill>
            <a:srgbClr val="4AB5C4"/>
          </a:solidFill>
          <a:effectLst/>
        </p:grpSpPr>
        <p:sp>
          <p:nvSpPr>
            <p:cNvPr id="62" name="Rectángulo redondeado 61"/>
            <p:cNvSpPr/>
            <p:nvPr/>
          </p:nvSpPr>
          <p:spPr>
            <a:xfrm>
              <a:off x="940775" y="2098796"/>
              <a:ext cx="2609022" cy="1418991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940775" y="2427653"/>
              <a:ext cx="2600816" cy="7467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Acceso Datos</a:t>
              </a:r>
              <a:endParaRPr lang="es-ES" sz="2400" dirty="0"/>
            </a:p>
          </p:txBody>
        </p:sp>
      </p:grpSp>
      <p:sp>
        <p:nvSpPr>
          <p:cNvPr id="122" name="CuadroTexto 121"/>
          <p:cNvSpPr txBox="1"/>
          <p:nvPr/>
        </p:nvSpPr>
        <p:spPr>
          <a:xfrm>
            <a:off x="6487877" y="5748181"/>
            <a:ext cx="16226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000" dirty="0" smtClean="0"/>
              <a:t>Persistencia</a:t>
            </a:r>
            <a:endParaRPr lang="es-ES" sz="2000" dirty="0"/>
          </a:p>
        </p:txBody>
      </p:sp>
      <p:grpSp>
        <p:nvGrpSpPr>
          <p:cNvPr id="93" name="Grupo 92"/>
          <p:cNvGrpSpPr/>
          <p:nvPr/>
        </p:nvGrpSpPr>
        <p:grpSpPr>
          <a:xfrm>
            <a:off x="2696189" y="1822087"/>
            <a:ext cx="2340613" cy="972556"/>
            <a:chOff x="940775" y="1944641"/>
            <a:chExt cx="2609022" cy="1573146"/>
          </a:xfrm>
          <a:solidFill>
            <a:srgbClr val="4AB5C4"/>
          </a:solidFill>
          <a:effectLst/>
        </p:grpSpPr>
        <p:sp>
          <p:nvSpPr>
            <p:cNvPr id="94" name="Rectángulo redondeado 93"/>
            <p:cNvSpPr/>
            <p:nvPr/>
          </p:nvSpPr>
          <p:spPr>
            <a:xfrm>
              <a:off x="940775" y="1944641"/>
              <a:ext cx="2609022" cy="1573146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1216602" y="2076789"/>
              <a:ext cx="2084439" cy="13441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Administrar Torneo</a:t>
              </a:r>
              <a:endParaRPr lang="es-ES" sz="2400" dirty="0"/>
            </a:p>
          </p:txBody>
        </p:sp>
      </p:grpSp>
      <p:grpSp>
        <p:nvGrpSpPr>
          <p:cNvPr id="97" name="Grupo 96"/>
          <p:cNvGrpSpPr/>
          <p:nvPr/>
        </p:nvGrpSpPr>
        <p:grpSpPr>
          <a:xfrm>
            <a:off x="5520728" y="1822088"/>
            <a:ext cx="2340613" cy="965434"/>
            <a:chOff x="940775" y="1956162"/>
            <a:chExt cx="2609022" cy="1561625"/>
          </a:xfrm>
          <a:solidFill>
            <a:srgbClr val="4AB5C4"/>
          </a:solidFill>
          <a:effectLst/>
        </p:grpSpPr>
        <p:sp>
          <p:nvSpPr>
            <p:cNvPr id="98" name="Rectángulo redondeado 97"/>
            <p:cNvSpPr/>
            <p:nvPr/>
          </p:nvSpPr>
          <p:spPr>
            <a:xfrm>
              <a:off x="940775" y="1956162"/>
              <a:ext cx="2609022" cy="1561625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80978" y="2098796"/>
              <a:ext cx="2084439" cy="134416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400" dirty="0" smtClean="0"/>
                <a:t>Visualizar Torneo</a:t>
              </a:r>
              <a:endParaRPr lang="es-ES" sz="2400" dirty="0"/>
            </a:p>
          </p:txBody>
        </p:sp>
      </p:grpSp>
      <p:grpSp>
        <p:nvGrpSpPr>
          <p:cNvPr id="101" name="Grupo 100"/>
          <p:cNvGrpSpPr/>
          <p:nvPr/>
        </p:nvGrpSpPr>
        <p:grpSpPr>
          <a:xfrm>
            <a:off x="198055" y="3746709"/>
            <a:ext cx="1804916" cy="622091"/>
            <a:chOff x="940775" y="2311023"/>
            <a:chExt cx="2136803" cy="1006255"/>
          </a:xfrm>
          <a:solidFill>
            <a:srgbClr val="4AB5C4"/>
          </a:solidFill>
          <a:effectLst/>
        </p:grpSpPr>
        <p:sp>
          <p:nvSpPr>
            <p:cNvPr id="102" name="Rectángulo redondeado 101"/>
            <p:cNvSpPr/>
            <p:nvPr/>
          </p:nvSpPr>
          <p:spPr>
            <a:xfrm>
              <a:off x="940775" y="2311023"/>
              <a:ext cx="2136803" cy="1006255"/>
            </a:xfrm>
            <a:prstGeom prst="roundRect">
              <a:avLst>
                <a:gd name="adj" fmla="val 0"/>
              </a:avLst>
            </a:prstGeom>
            <a:grpFill/>
            <a:ln w="381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989886" y="2472175"/>
              <a:ext cx="2087692" cy="6471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/>
                <a:t>UTILIDADES</a:t>
              </a:r>
              <a:endParaRPr lang="es-ES" sz="2000" dirty="0"/>
            </a:p>
          </p:txBody>
        </p:sp>
      </p:grpSp>
      <p:cxnSp>
        <p:nvCxnSpPr>
          <p:cNvPr id="6" name="Conector recto 5"/>
          <p:cNvCxnSpPr>
            <a:stCxn id="94" idx="2"/>
          </p:cNvCxnSpPr>
          <p:nvPr/>
        </p:nvCxnSpPr>
        <p:spPr>
          <a:xfrm flipH="1">
            <a:off x="1611086" y="2794643"/>
            <a:ext cx="2255410" cy="952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7"/>
          <p:cNvCxnSpPr>
            <a:stCxn id="98" idx="2"/>
          </p:cNvCxnSpPr>
          <p:nvPr/>
        </p:nvCxnSpPr>
        <p:spPr>
          <a:xfrm flipH="1">
            <a:off x="1764080" y="2787522"/>
            <a:ext cx="4926955" cy="11116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2865</TotalTime>
  <Words>360</Words>
  <Application>Microsoft Office PowerPoint</Application>
  <PresentationFormat>Presentación en pantalla (4:3)</PresentationFormat>
  <Paragraphs>146</Paragraphs>
  <Slides>14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31" baseType="lpstr">
      <vt:lpstr>SimSun</vt:lpstr>
      <vt:lpstr>Adobe Song Std L</vt:lpstr>
      <vt:lpstr>Arial</vt:lpstr>
      <vt:lpstr>Calibri</vt:lpstr>
      <vt:lpstr>Calibri Light</vt:lpstr>
      <vt:lpstr>Century Gothic</vt:lpstr>
      <vt:lpstr>FontAwesome</vt:lpstr>
      <vt:lpstr>Helvetica</vt:lpstr>
      <vt:lpstr>Open Sans</vt:lpstr>
      <vt:lpstr>Oswald Light</vt:lpstr>
      <vt:lpstr>Oswald Regular</vt:lpstr>
      <vt:lpstr>Roboto</vt:lpstr>
      <vt:lpstr>Roboto Condensed</vt:lpstr>
      <vt:lpstr>Source Sans Pro</vt:lpstr>
      <vt:lpstr>Tahoma</vt:lpstr>
      <vt:lpstr>Wingdings 3</vt:lpstr>
      <vt:lpstr>Ion</vt:lpstr>
      <vt:lpstr>Presentación de PowerPoint</vt:lpstr>
      <vt:lpstr>Tema de Hoy</vt:lpstr>
      <vt:lpstr>Agenda</vt:lpstr>
      <vt:lpstr>¿Por qué QueGolazo!?</vt:lpstr>
      <vt:lpstr>¿Por qué QueGolazo!?</vt:lpstr>
      <vt:lpstr>Pilares y Desafíos</vt:lpstr>
      <vt:lpstr>Módulo Administrador</vt:lpstr>
      <vt:lpstr>Sitio Web</vt:lpstr>
      <vt:lpstr>Arquitectura</vt:lpstr>
      <vt:lpstr>Tecnología</vt:lpstr>
      <vt:lpstr>Despliegue</vt:lpstr>
      <vt:lpstr>Despliegue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Flor</cp:lastModifiedBy>
  <cp:revision>298</cp:revision>
  <dcterms:created xsi:type="dcterms:W3CDTF">2014-04-03T22:40:54Z</dcterms:created>
  <dcterms:modified xsi:type="dcterms:W3CDTF">2015-05-25T18:14:39Z</dcterms:modified>
</cp:coreProperties>
</file>